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Lst>
  <p:notesMasterIdLst>
    <p:notesMasterId r:id="rId96"/>
  </p:notesMasterIdLst>
  <p:handoutMasterIdLst>
    <p:handoutMasterId r:id="rId97"/>
  </p:handoutMasterIdLst>
  <p:sldIdLst>
    <p:sldId id="823" r:id="rId2"/>
    <p:sldId id="864" r:id="rId3"/>
    <p:sldId id="416" r:id="rId4"/>
    <p:sldId id="418" r:id="rId5"/>
    <p:sldId id="433" r:id="rId6"/>
    <p:sldId id="434" r:id="rId7"/>
    <p:sldId id="435" r:id="rId8"/>
    <p:sldId id="862" r:id="rId9"/>
    <p:sldId id="863" r:id="rId10"/>
    <p:sldId id="906" r:id="rId11"/>
    <p:sldId id="809" r:id="rId12"/>
    <p:sldId id="829" r:id="rId13"/>
    <p:sldId id="388" r:id="rId14"/>
    <p:sldId id="846" r:id="rId15"/>
    <p:sldId id="436" r:id="rId16"/>
    <p:sldId id="847" r:id="rId17"/>
    <p:sldId id="848" r:id="rId18"/>
    <p:sldId id="852" r:id="rId19"/>
    <p:sldId id="849" r:id="rId20"/>
    <p:sldId id="424" r:id="rId21"/>
    <p:sldId id="854" r:id="rId22"/>
    <p:sldId id="425" r:id="rId23"/>
    <p:sldId id="865" r:id="rId24"/>
    <p:sldId id="426" r:id="rId25"/>
    <p:sldId id="850" r:id="rId26"/>
    <p:sldId id="853" r:id="rId27"/>
    <p:sldId id="915" r:id="rId28"/>
    <p:sldId id="856" r:id="rId29"/>
    <p:sldId id="438" r:id="rId30"/>
    <p:sldId id="427" r:id="rId31"/>
    <p:sldId id="437" r:id="rId32"/>
    <p:sldId id="428" r:id="rId33"/>
    <p:sldId id="429" r:id="rId34"/>
    <p:sldId id="859" r:id="rId35"/>
    <p:sldId id="909" r:id="rId36"/>
    <p:sldId id="867" r:id="rId37"/>
    <p:sldId id="419" r:id="rId38"/>
    <p:sldId id="860" r:id="rId39"/>
    <p:sldId id="869" r:id="rId40"/>
    <p:sldId id="870" r:id="rId41"/>
    <p:sldId id="872" r:id="rId42"/>
    <p:sldId id="871" r:id="rId43"/>
    <p:sldId id="873" r:id="rId44"/>
    <p:sldId id="875" r:id="rId45"/>
    <p:sldId id="877" r:id="rId46"/>
    <p:sldId id="874" r:id="rId47"/>
    <p:sldId id="878" r:id="rId48"/>
    <p:sldId id="911" r:id="rId49"/>
    <p:sldId id="879" r:id="rId50"/>
    <p:sldId id="881" r:id="rId51"/>
    <p:sldId id="882" r:id="rId52"/>
    <p:sldId id="883" r:id="rId53"/>
    <p:sldId id="917" r:id="rId54"/>
    <p:sldId id="884" r:id="rId55"/>
    <p:sldId id="916" r:id="rId56"/>
    <p:sldId id="885" r:id="rId57"/>
    <p:sldId id="886" r:id="rId58"/>
    <p:sldId id="887" r:id="rId59"/>
    <p:sldId id="888" r:id="rId60"/>
    <p:sldId id="889" r:id="rId61"/>
    <p:sldId id="890" r:id="rId62"/>
    <p:sldId id="892" r:id="rId63"/>
    <p:sldId id="891" r:id="rId64"/>
    <p:sldId id="893" r:id="rId65"/>
    <p:sldId id="912" r:id="rId66"/>
    <p:sldId id="894" r:id="rId67"/>
    <p:sldId id="896" r:id="rId68"/>
    <p:sldId id="897" r:id="rId69"/>
    <p:sldId id="919" r:id="rId70"/>
    <p:sldId id="918" r:id="rId71"/>
    <p:sldId id="920" r:id="rId72"/>
    <p:sldId id="921" r:id="rId73"/>
    <p:sldId id="898" r:id="rId74"/>
    <p:sldId id="923" r:id="rId75"/>
    <p:sldId id="922" r:id="rId76"/>
    <p:sldId id="924" r:id="rId77"/>
    <p:sldId id="899" r:id="rId78"/>
    <p:sldId id="913" r:id="rId79"/>
    <p:sldId id="900" r:id="rId80"/>
    <p:sldId id="902" r:id="rId81"/>
    <p:sldId id="825" r:id="rId82"/>
    <p:sldId id="803" r:id="rId83"/>
    <p:sldId id="904" r:id="rId84"/>
    <p:sldId id="903" r:id="rId85"/>
    <p:sldId id="905" r:id="rId86"/>
    <p:sldId id="914" r:id="rId87"/>
    <p:sldId id="813" r:id="rId88"/>
    <p:sldId id="799" r:id="rId89"/>
    <p:sldId id="812" r:id="rId90"/>
    <p:sldId id="800" r:id="rId91"/>
    <p:sldId id="806" r:id="rId92"/>
    <p:sldId id="801" r:id="rId93"/>
    <p:sldId id="802" r:id="rId94"/>
    <p:sldId id="822" r:id="rId95"/>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065CF5-5E9F-4155-8443-2A3019CCD442}" v="6" dt="2024-09-30T19:35:23.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5" autoAdjust="0"/>
    <p:restoredTop sz="71088" autoAdjust="0"/>
  </p:normalViewPr>
  <p:slideViewPr>
    <p:cSldViewPr>
      <p:cViewPr varScale="1">
        <p:scale>
          <a:sx n="113" d="100"/>
          <a:sy n="113" d="100"/>
        </p:scale>
        <p:origin x="1536" y="168"/>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how logistic regression uses the sigmoid function to take weighted features for an input example x and assign it to the class 1 or 0.</a:t>
            </a:r>
          </a:p>
        </p:txBody>
      </p:sp>
    </p:spTree>
    <p:extLst>
      <p:ext uri="{BB962C8B-B14F-4D97-AF65-F5344CB8AC3E}">
        <p14:creationId xmlns:p14="http://schemas.microsoft.com/office/powerpoint/2010/main" val="310075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389755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99439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details of how logistic regression can take feature values and weights to assign a class to an input.</a:t>
            </a:r>
          </a:p>
        </p:txBody>
      </p:sp>
    </p:spTree>
    <p:extLst>
      <p:ext uri="{BB962C8B-B14F-4D97-AF65-F5344CB8AC3E}">
        <p14:creationId xmlns:p14="http://schemas.microsoft.com/office/powerpoint/2010/main" val="990307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high-level intuition of the components of logistic regression and its relationship to the other classifier we've learned about, Naïve Bayes</a:t>
            </a:r>
          </a:p>
        </p:txBody>
      </p:sp>
    </p:spTree>
    <p:extLst>
      <p:ext uri="{BB962C8B-B14F-4D97-AF65-F5344CB8AC3E}">
        <p14:creationId xmlns:p14="http://schemas.microsoft.com/office/powerpoint/2010/main" val="2923795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derived the cross-entropy loss and seen how it applies in our sentiment example. Cross entropy loss is equally important for neural networks.</a:t>
            </a:r>
          </a:p>
        </p:txBody>
      </p:sp>
    </p:spTree>
    <p:extLst>
      <p:ext uri="{BB962C8B-B14F-4D97-AF65-F5344CB8AC3E}">
        <p14:creationId xmlns:p14="http://schemas.microsoft.com/office/powerpoint/2010/main" val="1935411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229042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458232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379192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802563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073306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1155148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769380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21279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2082583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introduced the important stochastic gradient descent algorithm. We'll give some more details in the next lecture.</a:t>
            </a:r>
          </a:p>
        </p:txBody>
      </p:sp>
    </p:spTree>
    <p:extLst>
      <p:ext uri="{BB962C8B-B14F-4D97-AF65-F5344CB8AC3E}">
        <p14:creationId xmlns:p14="http://schemas.microsoft.com/office/powerpoint/2010/main" val="2936308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67</a:t>
            </a:fld>
            <a:endParaRPr lang="en-US"/>
          </a:p>
        </p:txBody>
      </p:sp>
    </p:spTree>
    <p:extLst>
      <p:ext uri="{BB962C8B-B14F-4D97-AF65-F5344CB8AC3E}">
        <p14:creationId xmlns:p14="http://schemas.microsoft.com/office/powerpoint/2010/main" val="778863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3797165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72</a:t>
            </a:fld>
            <a:endParaRPr lang="en-US"/>
          </a:p>
        </p:txBody>
      </p:sp>
    </p:spTree>
    <p:extLst>
      <p:ext uri="{BB962C8B-B14F-4D97-AF65-F5344CB8AC3E}">
        <p14:creationId xmlns:p14="http://schemas.microsoft.com/office/powerpoint/2010/main" val="1069891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15438719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76</a:t>
            </a:fld>
            <a:endParaRPr lang="en-US"/>
          </a:p>
        </p:txBody>
      </p:sp>
    </p:spTree>
    <p:extLst>
      <p:ext uri="{BB962C8B-B14F-4D97-AF65-F5344CB8AC3E}">
        <p14:creationId xmlns:p14="http://schemas.microsoft.com/office/powerpoint/2010/main" val="4242790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1276206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We've now seen the stochastic gradient descent algorithm and discussed variants like mini-batch training.</a:t>
            </a:r>
          </a:p>
        </p:txBody>
      </p:sp>
    </p:spTree>
    <p:extLst>
      <p:ext uri="{BB962C8B-B14F-4D97-AF65-F5344CB8AC3E}">
        <p14:creationId xmlns:p14="http://schemas.microsoft.com/office/powerpoint/2010/main" val="3033690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9279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075021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400558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94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1889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22</a:t>
            </a:fld>
            <a:endParaRPr lang="en-US"/>
          </a:p>
        </p:txBody>
      </p:sp>
    </p:spTree>
    <p:extLst>
      <p:ext uri="{BB962C8B-B14F-4D97-AF65-F5344CB8AC3E}">
        <p14:creationId xmlns:p14="http://schemas.microsoft.com/office/powerpoint/2010/main" val="353536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198308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10/5/2025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10/5/2025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10/5/2025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10/5/2025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10/5/2025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2.emf"/></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6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9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9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2678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365969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308142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51980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25870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4" name="Picture 3" descr="A black and white math symbol&#10;&#10;Description automatically generated">
            <a:extLst>
              <a:ext uri="{FF2B5EF4-FFF2-40B4-BE49-F238E27FC236}">
                <a16:creationId xmlns:a16="http://schemas.microsoft.com/office/drawing/2014/main" id="{F4868D16-2A81-F0ED-5220-27C8B3EDB520}"/>
              </a:ext>
            </a:extLst>
          </p:cNvPr>
          <p:cNvPicPr>
            <a:picLocks noChangeAspect="1"/>
          </p:cNvPicPr>
          <p:nvPr/>
        </p:nvPicPr>
        <p:blipFill>
          <a:blip r:embed="rId3"/>
          <a:stretch>
            <a:fillRect/>
          </a:stretch>
        </p:blipFill>
        <p:spPr>
          <a:xfrm>
            <a:off x="2094139" y="2495549"/>
            <a:ext cx="4282168" cy="1941740"/>
          </a:xfrm>
          <a:prstGeom prst="rect">
            <a:avLst/>
          </a:prstGeom>
        </p:spPr>
      </p:pic>
    </p:spTree>
    <p:extLst>
      <p:ext uri="{BB962C8B-B14F-4D97-AF65-F5344CB8AC3E}">
        <p14:creationId xmlns:p14="http://schemas.microsoft.com/office/powerpoint/2010/main" val="95363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168465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p:spTree>
    <p:extLst>
      <p:ext uri="{BB962C8B-B14F-4D97-AF65-F5344CB8AC3E}">
        <p14:creationId xmlns:p14="http://schemas.microsoft.com/office/powerpoint/2010/main" val="174742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20</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sp>
        <p:nvSpPr>
          <p:cNvPr id="3" name="Content Placeholder 2">
            <a:extLst>
              <a:ext uri="{FF2B5EF4-FFF2-40B4-BE49-F238E27FC236}">
                <a16:creationId xmlns:a16="http://schemas.microsoft.com/office/drawing/2014/main" id="{C5A3BC7F-69D2-154C-BCCF-55D06E21AB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1790038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608525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29</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lnSpcReduction="10000"/>
          </a:bodyPr>
          <a:lstStyle/>
          <a:p>
            <a:r>
              <a:rPr lang="en-US" sz="4000" dirty="0"/>
              <a:t>Naive Bayes is a </a:t>
            </a:r>
            <a:r>
              <a:rPr lang="en-US" sz="4000" b="1" dirty="0"/>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1505473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30</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31</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514745" y="845548"/>
            <a:ext cx="1095715"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287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32</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46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pic>
        <p:nvPicPr>
          <p:cNvPr id="5" name="Content Placeholder 4">
            <a:extLst>
              <a:ext uri="{FF2B5EF4-FFF2-40B4-BE49-F238E27FC236}">
                <a16:creationId xmlns:a16="http://schemas.microsoft.com/office/drawing/2014/main" id="{6A13E1EC-CCDA-D64E-879A-0EAB7A0C054B}"/>
              </a:ext>
            </a:extLst>
          </p:cNvPr>
          <p:cNvPicPr>
            <a:picLocks noGrp="1" noChangeAspect="1"/>
          </p:cNvPicPr>
          <p:nvPr>
            <p:ph idx="1"/>
          </p:nvPr>
        </p:nvPicPr>
        <p:blipFill>
          <a:blip r:embed="rId3"/>
          <a:stretch>
            <a:fillRect/>
          </a:stretch>
        </p:blipFill>
        <p:spPr>
          <a:xfrm>
            <a:off x="1684945" y="2933700"/>
            <a:ext cx="5740400" cy="2209800"/>
          </a:xfrm>
          <a:prstGeom prst="rect">
            <a:avLst/>
          </a:prstGeom>
        </p:spPr>
      </p:pic>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33</a:t>
            </a:fld>
            <a:endParaRPr lang="en-US"/>
          </a:p>
        </p:txBody>
      </p:sp>
      <p:sp>
        <p:nvSpPr>
          <p:cNvPr id="3" name="TextBox 2">
            <a:extLst>
              <a:ext uri="{FF2B5EF4-FFF2-40B4-BE49-F238E27FC236}">
                <a16:creationId xmlns:a16="http://schemas.microsoft.com/office/drawing/2014/main" id="{68CFDB8C-C4E9-3B49-B815-C92B8A4C0B03}"/>
              </a:ext>
            </a:extLst>
          </p:cNvPr>
          <p:cNvSpPr txBox="1"/>
          <p:nvPr/>
        </p:nvSpPr>
        <p:spPr>
          <a:xfrm>
            <a:off x="1207363" y="1500326"/>
            <a:ext cx="5229317" cy="830997"/>
          </a:xfrm>
          <a:prstGeom prst="rect">
            <a:avLst/>
          </a:prstGeom>
          <a:noFill/>
        </p:spPr>
        <p:txBody>
          <a:bodyPr wrap="none" rtlCol="0">
            <a:spAutoFit/>
          </a:bodyPr>
          <a:lstStyle/>
          <a:p>
            <a:r>
              <a:rPr lang="en-US" dirty="0"/>
              <a:t>This ends in a period.</a:t>
            </a:r>
          </a:p>
          <a:p>
            <a:r>
              <a:rPr lang="en-US" dirty="0"/>
              <a:t>The house at 465 Main St. is new.</a:t>
            </a:r>
          </a:p>
        </p:txBody>
      </p:sp>
      <p:sp>
        <p:nvSpPr>
          <p:cNvPr id="6" name="Freeform 5">
            <a:extLst>
              <a:ext uri="{FF2B5EF4-FFF2-40B4-BE49-F238E27FC236}">
                <a16:creationId xmlns:a16="http://schemas.microsoft.com/office/drawing/2014/main" id="{91F3A386-FFFD-7F44-A26E-9A4340824FF8}"/>
              </a:ext>
            </a:extLst>
          </p:cNvPr>
          <p:cNvSpPr/>
          <p:nvPr/>
        </p:nvSpPr>
        <p:spPr>
          <a:xfrm>
            <a:off x="4266405" y="1712725"/>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72351F7-9F86-114D-ACF9-67B0A21E36C6}"/>
              </a:ext>
            </a:extLst>
          </p:cNvPr>
          <p:cNvSpPr/>
          <p:nvPr/>
        </p:nvSpPr>
        <p:spPr>
          <a:xfrm>
            <a:off x="4953000" y="2046572"/>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C141C5EC-FBFF-044B-8154-D0BCEE85C186}"/>
              </a:ext>
            </a:extLst>
          </p:cNvPr>
          <p:cNvSpPr/>
          <p:nvPr/>
        </p:nvSpPr>
        <p:spPr>
          <a:xfrm>
            <a:off x="6059858" y="2046571"/>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24940-F862-7345-BF0A-CA507F5E2D0D}"/>
              </a:ext>
            </a:extLst>
          </p:cNvPr>
          <p:cNvSpPr txBox="1"/>
          <p:nvPr/>
        </p:nvSpPr>
        <p:spPr>
          <a:xfrm>
            <a:off x="5106019" y="1129908"/>
            <a:ext cx="2560316" cy="461665"/>
          </a:xfrm>
          <a:prstGeom prst="rect">
            <a:avLst/>
          </a:prstGeom>
          <a:noFill/>
        </p:spPr>
        <p:txBody>
          <a:bodyPr wrap="none" rtlCol="0">
            <a:spAutoFit/>
          </a:bodyPr>
          <a:lstStyle/>
          <a:p>
            <a:r>
              <a:rPr lang="en-US" dirty="0"/>
              <a:t>End of sentence</a:t>
            </a:r>
          </a:p>
        </p:txBody>
      </p:sp>
      <p:cxnSp>
        <p:nvCxnSpPr>
          <p:cNvPr id="11" name="Straight Arrow Connector 10">
            <a:extLst>
              <a:ext uri="{FF2B5EF4-FFF2-40B4-BE49-F238E27FC236}">
                <a16:creationId xmlns:a16="http://schemas.microsoft.com/office/drawing/2014/main" id="{D3A2F0B4-5EF0-154A-A15B-3DBE3EDAC9D0}"/>
              </a:ext>
            </a:extLst>
          </p:cNvPr>
          <p:cNvCxnSpPr>
            <a:cxnSpLocks/>
          </p:cNvCxnSpPr>
          <p:nvPr/>
        </p:nvCxnSpPr>
        <p:spPr>
          <a:xfrm flipH="1">
            <a:off x="4643227" y="1432441"/>
            <a:ext cx="498185" cy="2924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53CC94-32EC-4E40-A26F-2E5766DC9107}"/>
              </a:ext>
            </a:extLst>
          </p:cNvPr>
          <p:cNvCxnSpPr>
            <a:cxnSpLocks/>
          </p:cNvCxnSpPr>
          <p:nvPr/>
        </p:nvCxnSpPr>
        <p:spPr>
          <a:xfrm>
            <a:off x="6059858" y="1530461"/>
            <a:ext cx="112342" cy="467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E8DB09-02ED-1C41-8A07-4FFF378F5EC2}"/>
              </a:ext>
            </a:extLst>
          </p:cNvPr>
          <p:cNvSpPr txBox="1"/>
          <p:nvPr/>
        </p:nvSpPr>
        <p:spPr>
          <a:xfrm>
            <a:off x="4779700" y="2361458"/>
            <a:ext cx="1370888" cy="461665"/>
          </a:xfrm>
          <a:prstGeom prst="rect">
            <a:avLst/>
          </a:prstGeom>
          <a:noFill/>
        </p:spPr>
        <p:txBody>
          <a:bodyPr wrap="none" rtlCol="0">
            <a:spAutoFit/>
          </a:bodyPr>
          <a:lstStyle/>
          <a:p>
            <a:r>
              <a:rPr lang="en-US" dirty="0"/>
              <a:t>Not end</a:t>
            </a:r>
          </a:p>
        </p:txBody>
      </p:sp>
    </p:spTree>
    <p:extLst>
      <p:ext uri="{BB962C8B-B14F-4D97-AF65-F5344CB8AC3E}">
        <p14:creationId xmlns:p14="http://schemas.microsoft.com/office/powerpoint/2010/main" val="37690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308750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2419" t="-2847" r="-1129" b="-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37</a:t>
            </a:fld>
            <a:endParaRPr lang="en-US"/>
          </a:p>
        </p:txBody>
      </p:sp>
    </p:spTree>
    <p:extLst>
      <p:ext uri="{BB962C8B-B14F-4D97-AF65-F5344CB8AC3E}">
        <p14:creationId xmlns:p14="http://schemas.microsoft.com/office/powerpoint/2010/main" val="8889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2862" b="-337"/>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2747670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42537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2"/>
                <a:stretch>
                  <a:fillRect l="-2659" t="-2482" r="-2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1721756"/>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638550"/>
            <a:ext cx="6263180" cy="1292756"/>
          </a:xfrm>
          <a:prstGeom prst="rect">
            <a:avLst/>
          </a:prstGeom>
        </p:spPr>
      </p:pic>
    </p:spTree>
    <p:extLst>
      <p:ext uri="{BB962C8B-B14F-4D97-AF65-F5344CB8AC3E}">
        <p14:creationId xmlns:p14="http://schemas.microsoft.com/office/powerpoint/2010/main" val="3299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9238264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17222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2723" t="-2402" r="-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2" y="3714750"/>
            <a:ext cx="6429375" cy="1270000"/>
          </a:xfrm>
          <a:prstGeom prst="rect">
            <a:avLst/>
          </a:prstGeom>
        </p:spPr>
      </p:pic>
    </p:spTree>
    <p:extLst>
      <p:ext uri="{BB962C8B-B14F-4D97-AF65-F5344CB8AC3E}">
        <p14:creationId xmlns:p14="http://schemas.microsoft.com/office/powerpoint/2010/main" val="1580717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4179191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117852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123950"/>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1214877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36615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575544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723730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353749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40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p:pic>
        <p:nvPicPr>
          <p:cNvPr id="5" name="Content Placeholder 4">
            <a:extLst>
              <a:ext uri="{FF2B5EF4-FFF2-40B4-BE49-F238E27FC236}">
                <a16:creationId xmlns:a16="http://schemas.microsoft.com/office/drawing/2014/main" id="{18C2561E-676A-8F46-A143-916F5F5F47DA}"/>
              </a:ext>
            </a:extLst>
          </p:cNvPr>
          <p:cNvPicPr>
            <a:picLocks noGrp="1" noChangeAspect="1"/>
          </p:cNvPicPr>
          <p:nvPr>
            <p:ph idx="1"/>
          </p:nvPr>
        </p:nvPicPr>
        <p:blipFill>
          <a:blip r:embed="rId3"/>
          <a:stretch>
            <a:fillRect/>
          </a:stretch>
        </p:blipFill>
        <p:spPr>
          <a:xfrm>
            <a:off x="1752600" y="1571714"/>
            <a:ext cx="5410200" cy="213129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01" t="-31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9" name="Picture 8">
            <a:extLst>
              <a:ext uri="{FF2B5EF4-FFF2-40B4-BE49-F238E27FC236}">
                <a16:creationId xmlns:a16="http://schemas.microsoft.com/office/drawing/2014/main" id="{0743EA16-4E01-3C4B-B55B-D7D035506244}"/>
              </a:ext>
            </a:extLst>
          </p:cNvPr>
          <p:cNvPicPr>
            <a:picLocks noChangeAspect="1"/>
          </p:cNvPicPr>
          <p:nvPr/>
        </p:nvPicPr>
        <p:blipFill>
          <a:blip r:embed="rId5"/>
          <a:stretch>
            <a:fillRect/>
          </a:stretch>
        </p:blipFill>
        <p:spPr>
          <a:xfrm>
            <a:off x="2286000" y="4400550"/>
            <a:ext cx="4259299" cy="488772"/>
          </a:xfrm>
          <a:prstGeom prst="rect">
            <a:avLst/>
          </a:prstGeom>
        </p:spPr>
      </p:pic>
    </p:spTree>
    <p:extLst>
      <p:ext uri="{BB962C8B-B14F-4D97-AF65-F5344CB8AC3E}">
        <p14:creationId xmlns:p14="http://schemas.microsoft.com/office/powerpoint/2010/main" val="3180727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
        <p:nvSpPr>
          <p:cNvPr id="13" name="Content Placeholder 12">
            <a:extLst>
              <a:ext uri="{FF2B5EF4-FFF2-40B4-BE49-F238E27FC236}">
                <a16:creationId xmlns:a16="http://schemas.microsoft.com/office/drawing/2014/main" id="{E8821EF4-41BB-7240-A11D-A848203608AA}"/>
              </a:ext>
            </a:extLst>
          </p:cNvPr>
          <p:cNvSpPr>
            <a:spLocks noGrp="1"/>
          </p:cNvSpPr>
          <p:nvPr>
            <p:ph idx="1"/>
          </p:nvPr>
        </p:nvSpPr>
        <p:spPr>
          <a:xfrm>
            <a:off x="2438400" y="800099"/>
            <a:ext cx="7543801" cy="3429000"/>
          </a:xfrm>
        </p:spPr>
        <p:txBody>
          <a:bodyPr/>
          <a:lstStyle/>
          <a:p>
            <a:endParaRPr lang="en-US" dirty="0"/>
          </a:p>
        </p:txBody>
      </p:sp>
    </p:spTree>
    <p:extLst>
      <p:ext uri="{BB962C8B-B14F-4D97-AF65-F5344CB8AC3E}">
        <p14:creationId xmlns:p14="http://schemas.microsoft.com/office/powerpoint/2010/main" val="1638576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76DA-7714-684F-B744-4ACF287355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5546134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992843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873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37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7</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489289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275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097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Tree>
    <p:extLst>
      <p:ext uri="{BB962C8B-B14F-4D97-AF65-F5344CB8AC3E}">
        <p14:creationId xmlns:p14="http://schemas.microsoft.com/office/powerpoint/2010/main" val="3108465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06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334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Tree>
    <p:extLst>
      <p:ext uri="{BB962C8B-B14F-4D97-AF65-F5344CB8AC3E}">
        <p14:creationId xmlns:p14="http://schemas.microsoft.com/office/powerpoint/2010/main" val="299858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spTree>
    <p:extLst>
      <p:ext uri="{BB962C8B-B14F-4D97-AF65-F5344CB8AC3E}">
        <p14:creationId xmlns:p14="http://schemas.microsoft.com/office/powerpoint/2010/main" val="439518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3640591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Regularization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859696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2831777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DB5DA5-FC28-6C49-8E3E-78D224AD2BB3}"/>
              </a:ext>
            </a:extLst>
          </p:cNvPr>
          <p:cNvSpPr>
            <a:spLocks noGrp="1"/>
          </p:cNvSpPr>
          <p:nvPr>
            <p:ph type="title"/>
          </p:nvPr>
        </p:nvSpPr>
        <p:spPr/>
        <p:txBody>
          <a:bodyPr/>
          <a:lstStyle/>
          <a:p>
            <a:r>
              <a:rPr lang="en-US" dirty="0"/>
              <a:t>Overfitting</a:t>
            </a:r>
          </a:p>
        </p:txBody>
      </p:sp>
      <p:sp>
        <p:nvSpPr>
          <p:cNvPr id="6" name="Content Placeholder 5">
            <a:extLst>
              <a:ext uri="{FF2B5EF4-FFF2-40B4-BE49-F238E27FC236}">
                <a16:creationId xmlns:a16="http://schemas.microsoft.com/office/drawing/2014/main" id="{2F4C9E31-AC89-C849-B536-CD6E0205739F}"/>
              </a:ext>
            </a:extLst>
          </p:cNvPr>
          <p:cNvSpPr>
            <a:spLocks noGrp="1"/>
          </p:cNvSpPr>
          <p:nvPr>
            <p:ph idx="1"/>
          </p:nvPr>
        </p:nvSpPr>
        <p:spPr/>
        <p:txBody>
          <a:bodyPr>
            <a:normAutofit/>
          </a:bodyPr>
          <a:lstStyle/>
          <a:p>
            <a:r>
              <a:rPr lang="en-US" dirty="0"/>
              <a:t>A model that perfectly match the training data has a problem.</a:t>
            </a:r>
          </a:p>
          <a:p>
            <a:r>
              <a:rPr lang="en-US" dirty="0"/>
              <a:t>It will also </a:t>
            </a:r>
            <a:r>
              <a:rPr lang="en-US" b="1" dirty="0"/>
              <a:t>overfit</a:t>
            </a:r>
            <a:r>
              <a:rPr lang="en-US" dirty="0"/>
              <a:t> to the data, modeling noise </a:t>
            </a:r>
          </a:p>
          <a:p>
            <a:pPr lvl="1"/>
            <a:r>
              <a:rPr lang="en-US" dirty="0"/>
              <a:t>A random word that perfectly predicts </a:t>
            </a:r>
            <a:r>
              <a:rPr lang="en-US" i="1" dirty="0"/>
              <a:t>y</a:t>
            </a:r>
            <a:r>
              <a:rPr lang="en-US" dirty="0"/>
              <a:t> (it happens to only occur in one class) will get a very high weight. </a:t>
            </a:r>
          </a:p>
          <a:p>
            <a:pPr lvl="1"/>
            <a:r>
              <a:rPr lang="en-US" dirty="0"/>
              <a:t>Failing to generalize to a test set without this word. </a:t>
            </a:r>
          </a:p>
          <a:p>
            <a:r>
              <a:rPr lang="en-US" dirty="0"/>
              <a:t>A good model should be able to </a:t>
            </a:r>
            <a:r>
              <a:rPr lang="en-US" b="1" dirty="0"/>
              <a:t>generalize</a:t>
            </a:r>
            <a:endParaRPr lang="en-US" dirty="0"/>
          </a:p>
          <a:p>
            <a:endParaRPr lang="en-US" dirty="0"/>
          </a:p>
        </p:txBody>
      </p:sp>
    </p:spTree>
    <p:extLst>
      <p:ext uri="{BB962C8B-B14F-4D97-AF65-F5344CB8AC3E}">
        <p14:creationId xmlns:p14="http://schemas.microsoft.com/office/powerpoint/2010/main" val="32414319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C54EAC-6674-FA4D-A2D3-77F3808FD7EA}"/>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411079" y="1581239"/>
            <a:ext cx="5105400" cy="1137597"/>
          </a:xfrm>
        </p:spPr>
        <p:txBody>
          <a:bodyPr>
            <a:normAutofit/>
          </a:bodyPr>
          <a:lstStyle/>
          <a:p>
            <a:r>
              <a:rPr lang="en-US" sz="3000" dirty="0">
                <a:solidFill>
                  <a:schemeClr val="tx1"/>
                </a:solidFill>
                <a:latin typeface="Calibri" panose="020F0502020204030204" pitchFamily="34" charset="0"/>
                <a:cs typeface="Calibri" panose="020F0502020204030204" pitchFamily="34" charset="0"/>
              </a:rPr>
              <a:t>This movie drew me in, and it'll do the same to you.</a:t>
            </a: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a:xfrm>
            <a:off x="7389113" y="4812178"/>
            <a:ext cx="1058392" cy="306506"/>
          </a:xfrm>
        </p:spPr>
        <p:txBody>
          <a:bodyPr/>
          <a:lstStyle/>
          <a:p>
            <a:fld id="{D07771B2-D7F7-364E-B6F3-F7FE93606BCE}" type="slidenum">
              <a:rPr lang="en-US" sz="3000" smtClean="0">
                <a:latin typeface="Calibri" panose="020F0502020204030204" pitchFamily="34" charset="0"/>
                <a:cs typeface="Calibri" panose="020F0502020204030204" pitchFamily="34" charset="0"/>
              </a:rPr>
              <a:t>81</a:t>
            </a:fld>
            <a:endParaRPr lang="en-US" sz="30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80DD555-C739-AF4F-B248-51F21589B2A0}"/>
              </a:ext>
            </a:extLst>
          </p:cNvPr>
          <p:cNvSpPr txBox="1"/>
          <p:nvPr/>
        </p:nvSpPr>
        <p:spPr>
          <a:xfrm>
            <a:off x="5905433" y="941282"/>
            <a:ext cx="2032929" cy="1200329"/>
          </a:xfrm>
          <a:prstGeom prst="rect">
            <a:avLst/>
          </a:prstGeom>
          <a:noFill/>
        </p:spPr>
        <p:txBody>
          <a:bodyPr wrap="none" rtlCol="0">
            <a:spAutoFit/>
          </a:bodyPr>
          <a:lstStyle/>
          <a:p>
            <a:r>
              <a:rPr lang="en-US" dirty="0"/>
              <a:t>X1 = "this"</a:t>
            </a:r>
          </a:p>
          <a:p>
            <a:r>
              <a:rPr lang="en-US" dirty="0"/>
              <a:t>X2 = "movie</a:t>
            </a:r>
          </a:p>
          <a:p>
            <a:r>
              <a:rPr lang="en-US" dirty="0">
                <a:solidFill>
                  <a:srgbClr val="CC0000"/>
                </a:solidFill>
              </a:rPr>
              <a:t>X3 = "hated"</a:t>
            </a:r>
          </a:p>
        </p:txBody>
      </p:sp>
      <p:sp>
        <p:nvSpPr>
          <p:cNvPr id="6" name="TextBox 5">
            <a:extLst>
              <a:ext uri="{FF2B5EF4-FFF2-40B4-BE49-F238E27FC236}">
                <a16:creationId xmlns:a16="http://schemas.microsoft.com/office/drawing/2014/main" id="{36197BF6-EA2C-BB4B-BF6C-9FC7717B383A}"/>
              </a:ext>
            </a:extLst>
          </p:cNvPr>
          <p:cNvSpPr txBox="1"/>
          <p:nvPr/>
        </p:nvSpPr>
        <p:spPr>
          <a:xfrm>
            <a:off x="411079" y="3347948"/>
            <a:ext cx="4892842" cy="830997"/>
          </a:xfrm>
          <a:prstGeom prst="rect">
            <a:avLst/>
          </a:prstGeom>
          <a:noFill/>
        </p:spPr>
        <p:txBody>
          <a:bodyPr wrap="square" rtlCol="0">
            <a:spAutoFit/>
          </a:bodyPr>
          <a:lstStyle/>
          <a:p>
            <a:r>
              <a:rPr lang="en-US" dirty="0"/>
              <a:t>I can't tell you how much I hated this movie. It sucked.</a:t>
            </a:r>
          </a:p>
        </p:txBody>
      </p:sp>
      <p:sp>
        <p:nvSpPr>
          <p:cNvPr id="9" name="TextBox 8">
            <a:extLst>
              <a:ext uri="{FF2B5EF4-FFF2-40B4-BE49-F238E27FC236}">
                <a16:creationId xmlns:a16="http://schemas.microsoft.com/office/drawing/2014/main" id="{E04A8E21-75DF-F840-9111-6F7AE72DDF00}"/>
              </a:ext>
            </a:extLst>
          </p:cNvPr>
          <p:cNvSpPr txBox="1"/>
          <p:nvPr/>
        </p:nvSpPr>
        <p:spPr>
          <a:xfrm>
            <a:off x="5193868" y="3864452"/>
            <a:ext cx="3934090" cy="830997"/>
          </a:xfrm>
          <a:prstGeom prst="rect">
            <a:avLst/>
          </a:prstGeom>
          <a:noFill/>
        </p:spPr>
        <p:txBody>
          <a:bodyPr wrap="none" rtlCol="0">
            <a:spAutoFit/>
          </a:bodyPr>
          <a:lstStyle/>
          <a:p>
            <a:r>
              <a:rPr lang="en-US" dirty="0">
                <a:solidFill>
                  <a:srgbClr val="00B050"/>
                </a:solidFill>
              </a:rPr>
              <a:t>X5 = "the same to you"</a:t>
            </a:r>
          </a:p>
          <a:p>
            <a:r>
              <a:rPr lang="en-US" dirty="0">
                <a:solidFill>
                  <a:srgbClr val="FF0000"/>
                </a:solidFill>
              </a:rPr>
              <a:t>X7 = "tell you how much"</a:t>
            </a:r>
          </a:p>
        </p:txBody>
      </p:sp>
      <p:sp>
        <p:nvSpPr>
          <p:cNvPr id="10" name="TextBox 9">
            <a:extLst>
              <a:ext uri="{FF2B5EF4-FFF2-40B4-BE49-F238E27FC236}">
                <a16:creationId xmlns:a16="http://schemas.microsoft.com/office/drawing/2014/main" id="{4881CA66-3DF8-2748-8071-2C0A4E90E4F3}"/>
              </a:ext>
            </a:extLst>
          </p:cNvPr>
          <p:cNvSpPr txBox="1"/>
          <p:nvPr/>
        </p:nvSpPr>
        <p:spPr>
          <a:xfrm>
            <a:off x="5905433" y="2150037"/>
            <a:ext cx="2855269" cy="461665"/>
          </a:xfrm>
          <a:prstGeom prst="rect">
            <a:avLst/>
          </a:prstGeom>
          <a:noFill/>
        </p:spPr>
        <p:txBody>
          <a:bodyPr wrap="none" rtlCol="0">
            <a:spAutoFit/>
          </a:bodyPr>
          <a:lstStyle/>
          <a:p>
            <a:r>
              <a:rPr lang="en-US" dirty="0">
                <a:solidFill>
                  <a:srgbClr val="00B050"/>
                </a:solidFill>
              </a:rPr>
              <a:t>X4 = "drew me in"</a:t>
            </a:r>
          </a:p>
        </p:txBody>
      </p:sp>
      <p:sp>
        <p:nvSpPr>
          <p:cNvPr id="7" name="TextBox 6">
            <a:extLst>
              <a:ext uri="{FF2B5EF4-FFF2-40B4-BE49-F238E27FC236}">
                <a16:creationId xmlns:a16="http://schemas.microsoft.com/office/drawing/2014/main" id="{FB0016BD-0C36-F246-8075-BE020A7A2E52}"/>
              </a:ext>
            </a:extLst>
          </p:cNvPr>
          <p:cNvSpPr txBox="1"/>
          <p:nvPr/>
        </p:nvSpPr>
        <p:spPr>
          <a:xfrm>
            <a:off x="2057400" y="888975"/>
            <a:ext cx="542136" cy="769441"/>
          </a:xfrm>
          <a:prstGeom prst="rect">
            <a:avLst/>
          </a:prstGeom>
          <a:noFill/>
        </p:spPr>
        <p:txBody>
          <a:bodyPr wrap="none" rtlCol="0">
            <a:spAutoFit/>
          </a:bodyPr>
          <a:lstStyle/>
          <a:p>
            <a:r>
              <a:rPr lang="en-US" sz="4400" dirty="0">
                <a:solidFill>
                  <a:srgbClr val="00B050"/>
                </a:solidFill>
              </a:rPr>
              <a:t>+</a:t>
            </a:r>
          </a:p>
        </p:txBody>
      </p:sp>
      <p:sp>
        <p:nvSpPr>
          <p:cNvPr id="11" name="TextBox 10">
            <a:extLst>
              <a:ext uri="{FF2B5EF4-FFF2-40B4-BE49-F238E27FC236}">
                <a16:creationId xmlns:a16="http://schemas.microsoft.com/office/drawing/2014/main" id="{ACAF81A0-F2DB-7449-9866-4D4D555270E3}"/>
              </a:ext>
            </a:extLst>
          </p:cNvPr>
          <p:cNvSpPr txBox="1"/>
          <p:nvPr/>
        </p:nvSpPr>
        <p:spPr>
          <a:xfrm>
            <a:off x="2069432" y="2527273"/>
            <a:ext cx="460382" cy="1107996"/>
          </a:xfrm>
          <a:prstGeom prst="rect">
            <a:avLst/>
          </a:prstGeom>
          <a:noFill/>
        </p:spPr>
        <p:txBody>
          <a:bodyPr wrap="none" rtlCol="0">
            <a:spAutoFit/>
          </a:bodyPr>
          <a:lstStyle/>
          <a:p>
            <a:r>
              <a:rPr lang="en-US" sz="6600" dirty="0">
                <a:solidFill>
                  <a:srgbClr val="C00000"/>
                </a:solidFill>
              </a:rPr>
              <a:t>-</a:t>
            </a:r>
          </a:p>
        </p:txBody>
      </p:sp>
      <p:sp>
        <p:nvSpPr>
          <p:cNvPr id="12" name="TextBox 11">
            <a:extLst>
              <a:ext uri="{FF2B5EF4-FFF2-40B4-BE49-F238E27FC236}">
                <a16:creationId xmlns:a16="http://schemas.microsoft.com/office/drawing/2014/main" id="{273C4AE9-A50A-D643-927E-346BD01EEB75}"/>
              </a:ext>
            </a:extLst>
          </p:cNvPr>
          <p:cNvSpPr txBox="1"/>
          <p:nvPr/>
        </p:nvSpPr>
        <p:spPr>
          <a:xfrm>
            <a:off x="4884545" y="476509"/>
            <a:ext cx="4296369" cy="461665"/>
          </a:xfrm>
          <a:prstGeom prst="rect">
            <a:avLst/>
          </a:prstGeom>
          <a:noFill/>
        </p:spPr>
        <p:txBody>
          <a:bodyPr wrap="none" rtlCol="0">
            <a:spAutoFit/>
          </a:bodyPr>
          <a:lstStyle/>
          <a:p>
            <a:r>
              <a:rPr lang="en-US" dirty="0"/>
              <a:t>Useful or harmless features</a:t>
            </a:r>
          </a:p>
        </p:txBody>
      </p:sp>
      <p:sp>
        <p:nvSpPr>
          <p:cNvPr id="13" name="TextBox 12">
            <a:extLst>
              <a:ext uri="{FF2B5EF4-FFF2-40B4-BE49-F238E27FC236}">
                <a16:creationId xmlns:a16="http://schemas.microsoft.com/office/drawing/2014/main" id="{5DF5233E-AD54-E340-BDE7-93EED5D80D9A}"/>
              </a:ext>
            </a:extLst>
          </p:cNvPr>
          <p:cNvSpPr txBox="1"/>
          <p:nvPr/>
        </p:nvSpPr>
        <p:spPr>
          <a:xfrm>
            <a:off x="4846251" y="2886529"/>
            <a:ext cx="3914451" cy="1015663"/>
          </a:xfrm>
          <a:prstGeom prst="rect">
            <a:avLst/>
          </a:prstGeom>
          <a:noFill/>
        </p:spPr>
        <p:txBody>
          <a:bodyPr wrap="square" rtlCol="0">
            <a:spAutoFit/>
          </a:bodyPr>
          <a:lstStyle/>
          <a:p>
            <a:r>
              <a:rPr lang="en-US" sz="2000" dirty="0"/>
              <a:t>4gram features that just "memorize" training set and might cause problems</a:t>
            </a:r>
          </a:p>
        </p:txBody>
      </p:sp>
    </p:spTree>
    <p:extLst>
      <p:ext uri="{BB962C8B-B14F-4D97-AF65-F5344CB8AC3E}">
        <p14:creationId xmlns:p14="http://schemas.microsoft.com/office/powerpoint/2010/main" val="22499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DAD9-AF9B-A74C-BD6D-63C66EE73953}"/>
              </a:ext>
            </a:extLst>
          </p:cNvPr>
          <p:cNvSpPr>
            <a:spLocks noGrp="1"/>
          </p:cNvSpPr>
          <p:nvPr>
            <p:ph type="title"/>
          </p:nvPr>
        </p:nvSpPr>
        <p:spPr>
          <a:xfrm>
            <a:off x="822960" y="214953"/>
            <a:ext cx="7543800" cy="527997"/>
          </a:xfrm>
        </p:spPr>
        <p:txBody>
          <a:bodyPr>
            <a:normAutofit fontScale="90000"/>
          </a:bodyPr>
          <a:lstStyle/>
          <a:p>
            <a:r>
              <a:rPr lang="en-US" dirty="0"/>
              <a:t>Overfitting</a:t>
            </a:r>
          </a:p>
        </p:txBody>
      </p:sp>
      <p:sp>
        <p:nvSpPr>
          <p:cNvPr id="6" name="Content Placeholder 5">
            <a:extLst>
              <a:ext uri="{FF2B5EF4-FFF2-40B4-BE49-F238E27FC236}">
                <a16:creationId xmlns:a16="http://schemas.microsoft.com/office/drawing/2014/main" id="{85D521E6-CAAA-CA43-A184-4A16DB093561}"/>
              </a:ext>
            </a:extLst>
          </p:cNvPr>
          <p:cNvSpPr>
            <a:spLocks noGrp="1"/>
          </p:cNvSpPr>
          <p:nvPr>
            <p:ph idx="1"/>
          </p:nvPr>
        </p:nvSpPr>
        <p:spPr>
          <a:xfrm>
            <a:off x="734636" y="927684"/>
            <a:ext cx="7799765" cy="4191000"/>
          </a:xfrm>
        </p:spPr>
        <p:txBody>
          <a:bodyPr>
            <a:normAutofit/>
          </a:bodyPr>
          <a:lstStyle/>
          <a:p>
            <a:r>
              <a:rPr lang="en-US" sz="2400" dirty="0"/>
              <a:t>4-gram model on tiny data will just memorize the data</a:t>
            </a:r>
          </a:p>
          <a:p>
            <a:pPr lvl="1"/>
            <a:r>
              <a:rPr lang="en-US" sz="2400" dirty="0"/>
              <a:t>100% accuracy on the training set</a:t>
            </a:r>
          </a:p>
          <a:p>
            <a:r>
              <a:rPr lang="en-US" sz="2400" dirty="0"/>
              <a:t>But it will be surprised by the novel 4-grams in the test data</a:t>
            </a:r>
          </a:p>
          <a:p>
            <a:pPr lvl="1"/>
            <a:r>
              <a:rPr lang="en-US" sz="2400" dirty="0"/>
              <a:t>Low accuracy on test set</a:t>
            </a:r>
          </a:p>
          <a:p>
            <a:r>
              <a:rPr lang="en-US" sz="2800" dirty="0"/>
              <a:t>Models that are too powerful can </a:t>
            </a:r>
            <a:r>
              <a:rPr lang="en-US" sz="2800" b="1" dirty="0"/>
              <a:t>overfit</a:t>
            </a:r>
            <a:r>
              <a:rPr lang="en-US" sz="2800" dirty="0"/>
              <a:t> the data</a:t>
            </a:r>
          </a:p>
          <a:p>
            <a:pPr lvl="1"/>
            <a:r>
              <a:rPr lang="en-US" sz="2400" dirty="0"/>
              <a:t>Fitting the details of the training data so exactly that the model doesn't generalize well to the test set</a:t>
            </a:r>
          </a:p>
          <a:p>
            <a:pPr lvl="2"/>
            <a:r>
              <a:rPr lang="en-US" sz="2400" dirty="0"/>
              <a:t>How to avoid overfitting?</a:t>
            </a:r>
          </a:p>
          <a:p>
            <a:pPr lvl="3"/>
            <a:r>
              <a:rPr lang="en-US" sz="2000" dirty="0"/>
              <a:t>Regularization in logistic regression </a:t>
            </a:r>
          </a:p>
          <a:p>
            <a:pPr lvl="3"/>
            <a:r>
              <a:rPr lang="en-US" sz="2000" dirty="0"/>
              <a:t>Dropout in neural networks</a:t>
            </a:r>
          </a:p>
          <a:p>
            <a:pPr lvl="1"/>
            <a:endParaRPr lang="en-US" dirty="0"/>
          </a:p>
        </p:txBody>
      </p:sp>
      <p:sp>
        <p:nvSpPr>
          <p:cNvPr id="4" name="Slide Number Placeholder 3">
            <a:extLst>
              <a:ext uri="{FF2B5EF4-FFF2-40B4-BE49-F238E27FC236}">
                <a16:creationId xmlns:a16="http://schemas.microsoft.com/office/drawing/2014/main" id="{FB390B8E-6E1E-5B4F-AE2C-BE6C523CD36F}"/>
              </a:ext>
            </a:extLst>
          </p:cNvPr>
          <p:cNvSpPr>
            <a:spLocks noGrp="1"/>
          </p:cNvSpPr>
          <p:nvPr>
            <p:ph type="sldNum" sz="quarter" idx="12"/>
          </p:nvPr>
        </p:nvSpPr>
        <p:spPr/>
        <p:txBody>
          <a:bodyPr/>
          <a:lstStyle/>
          <a:p>
            <a:fld id="{D07771B2-D7F7-364E-B6F3-F7FE93606BCE}" type="slidenum">
              <a:rPr lang="en-US" smtClean="0"/>
              <a:t>82</a:t>
            </a:fld>
            <a:endParaRPr lang="en-US"/>
          </a:p>
        </p:txBody>
      </p:sp>
    </p:spTree>
    <p:extLst>
      <p:ext uri="{BB962C8B-B14F-4D97-AF65-F5344CB8AC3E}">
        <p14:creationId xmlns:p14="http://schemas.microsoft.com/office/powerpoint/2010/main" val="20386711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p:txBody>
          <a:bodyPr>
            <a:normAutofit lnSpcReduction="10000"/>
          </a:bodyPr>
          <a:lstStyle/>
          <a:p>
            <a:r>
              <a:rPr lang="en-US" dirty="0"/>
              <a:t>A solution for overfitting</a:t>
            </a:r>
          </a:p>
          <a:p>
            <a:r>
              <a:rPr lang="en-US" dirty="0"/>
              <a:t>Add a regularization term </a:t>
            </a:r>
            <a:r>
              <a:rPr lang="en-US" i="1" dirty="0"/>
              <a:t>R</a:t>
            </a:r>
            <a:r>
              <a:rPr lang="en-US" dirty="0"/>
              <a:t>(</a:t>
            </a:r>
            <a:r>
              <a:rPr lang="el-GR" dirty="0"/>
              <a:t>θ) </a:t>
            </a:r>
            <a:r>
              <a:rPr lang="en-US" dirty="0"/>
              <a:t>to the loss function </a:t>
            </a:r>
            <a:r>
              <a:rPr lang="en-US" sz="1800" dirty="0"/>
              <a:t>(for now written as maximizing </a:t>
            </a:r>
            <a:r>
              <a:rPr lang="en-US" sz="1800" dirty="0" err="1"/>
              <a:t>logprob</a:t>
            </a:r>
            <a:r>
              <a:rPr lang="en-US" sz="1800" dirty="0"/>
              <a:t> rather than minimizing loss) </a:t>
            </a:r>
          </a:p>
          <a:p>
            <a:endParaRPr lang="en-US" sz="1800" dirty="0"/>
          </a:p>
          <a:p>
            <a:endParaRPr lang="en-US" sz="1800" dirty="0"/>
          </a:p>
          <a:p>
            <a:endParaRPr lang="en-US" sz="1800" dirty="0"/>
          </a:p>
          <a:p>
            <a:r>
              <a:rPr lang="en-US" dirty="0"/>
              <a:t>Idea: choose an </a:t>
            </a:r>
            <a:r>
              <a:rPr lang="en-US" i="1" dirty="0"/>
              <a:t>R</a:t>
            </a:r>
            <a:r>
              <a:rPr lang="en-US" dirty="0"/>
              <a:t>(</a:t>
            </a:r>
            <a:r>
              <a:rPr lang="el-GR" dirty="0"/>
              <a:t>θ)</a:t>
            </a:r>
            <a:r>
              <a:rPr lang="en-US" dirty="0"/>
              <a:t> that penalizes large weights</a:t>
            </a:r>
          </a:p>
          <a:p>
            <a:pPr lvl="1"/>
            <a:r>
              <a:rPr lang="en-US" dirty="0"/>
              <a:t>fitting the data well with lots of big weights not as good as fitting the data a little less well, with small weights</a:t>
            </a:r>
          </a:p>
          <a:p>
            <a:endParaRPr lang="en-US" dirty="0"/>
          </a:p>
        </p:txBody>
      </p:sp>
      <p:pic>
        <p:nvPicPr>
          <p:cNvPr id="5" name="Picture 4">
            <a:extLst>
              <a:ext uri="{FF2B5EF4-FFF2-40B4-BE49-F238E27FC236}">
                <a16:creationId xmlns:a16="http://schemas.microsoft.com/office/drawing/2014/main" id="{ED02CBB2-E1ED-A04E-98C0-81357B48C958}"/>
              </a:ext>
            </a:extLst>
          </p:cNvPr>
          <p:cNvPicPr>
            <a:picLocks noChangeAspect="1"/>
          </p:cNvPicPr>
          <p:nvPr/>
        </p:nvPicPr>
        <p:blipFill>
          <a:blip r:embed="rId2"/>
          <a:stretch>
            <a:fillRect/>
          </a:stretch>
        </p:blipFill>
        <p:spPr>
          <a:xfrm>
            <a:off x="1752600" y="2435225"/>
            <a:ext cx="5258210" cy="958850"/>
          </a:xfrm>
          <a:prstGeom prst="rect">
            <a:avLst/>
          </a:prstGeom>
        </p:spPr>
      </p:pic>
    </p:spTree>
    <p:extLst>
      <p:ext uri="{BB962C8B-B14F-4D97-AF65-F5344CB8AC3E}">
        <p14:creationId xmlns:p14="http://schemas.microsoft.com/office/powerpoint/2010/main" val="2111410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L2 Regularization (= ridge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7635240" cy="3429000"/>
          </a:xfrm>
        </p:spPr>
        <p:txBody>
          <a:bodyPr/>
          <a:lstStyle/>
          <a:p>
            <a:r>
              <a:rPr lang="en-US" dirty="0"/>
              <a:t>	The sum of the squares of the weights</a:t>
            </a:r>
          </a:p>
          <a:p>
            <a:r>
              <a:rPr lang="en-US" dirty="0"/>
              <a:t>The name is because this is the (square of the)        </a:t>
            </a:r>
            <a:r>
              <a:rPr lang="en-US" b="1" dirty="0"/>
              <a:t>L2 norm</a:t>
            </a:r>
            <a:r>
              <a:rPr lang="en-US" dirty="0"/>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a:t>
            </a:r>
            <a:r>
              <a:rPr lang="el-GR" baseline="-25000" dirty="0">
                <a:latin typeface="Times New Roman" panose="02020603050405020304" pitchFamily="18" charset="0"/>
                <a:cs typeface="Times New Roman" panose="02020603050405020304" pitchFamily="18" charset="0"/>
              </a:rPr>
              <a:t>2</a:t>
            </a:r>
            <a:r>
              <a:rPr lang="el-GR" dirty="0"/>
              <a:t>, </a:t>
            </a:r>
            <a:r>
              <a:rPr lang="en-US" dirty="0"/>
              <a:t>= </a:t>
            </a:r>
            <a:r>
              <a:rPr lang="en-US" b="1" dirty="0"/>
              <a:t>Euclidean distance </a:t>
            </a:r>
            <a:r>
              <a:rPr lang="en-US" dirty="0"/>
              <a:t>of </a:t>
            </a:r>
            <a:r>
              <a:rPr lang="el-GR" dirty="0">
                <a:latin typeface="Times New Roman" panose="02020603050405020304" pitchFamily="18" charset="0"/>
                <a:cs typeface="Times New Roman" panose="02020603050405020304" pitchFamily="18" charset="0"/>
              </a:rPr>
              <a:t>θ </a:t>
            </a:r>
            <a:r>
              <a:rPr lang="en-US" dirty="0"/>
              <a:t>to the origin.</a:t>
            </a:r>
          </a:p>
          <a:p>
            <a:endParaRPr lang="en-US" dirty="0"/>
          </a:p>
          <a:p>
            <a:endParaRPr lang="en-US" dirty="0"/>
          </a:p>
          <a:p>
            <a:r>
              <a:rPr lang="en-US" dirty="0"/>
              <a:t>L2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tretch>
            <a:fillRect/>
          </a:stretch>
        </p:blipFill>
        <p:spPr>
          <a:xfrm>
            <a:off x="2209800" y="2647950"/>
            <a:ext cx="3384550" cy="1041400"/>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tretch>
            <a:fillRect/>
          </a:stretch>
        </p:blipFill>
        <p:spPr>
          <a:xfrm>
            <a:off x="1981200" y="4122807"/>
            <a:ext cx="5525206" cy="1041400"/>
          </a:xfrm>
          <a:prstGeom prst="rect">
            <a:avLst/>
          </a:prstGeom>
        </p:spPr>
      </p:pic>
    </p:spTree>
    <p:extLst>
      <p:ext uri="{BB962C8B-B14F-4D97-AF65-F5344CB8AC3E}">
        <p14:creationId xmlns:p14="http://schemas.microsoft.com/office/powerpoint/2010/main" val="42008541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L1 Regularization (= lasso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8168640" cy="3429000"/>
          </a:xfrm>
        </p:spPr>
        <p:txBody>
          <a:bodyPr/>
          <a:lstStyle/>
          <a:p>
            <a:r>
              <a:rPr lang="en-US" dirty="0"/>
              <a:t>	The sum of the (absolute value of the) weights</a:t>
            </a:r>
          </a:p>
          <a:p>
            <a:r>
              <a:rPr lang="en-US" dirty="0"/>
              <a:t>Named after the </a:t>
            </a:r>
            <a:r>
              <a:rPr lang="en-US" b="1" dirty="0"/>
              <a:t>L1 norm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a:t>
            </a:r>
            <a:r>
              <a:rPr lang="en-US" baseline="-25000" dirty="0">
                <a:latin typeface="Times New Roman" panose="02020603050405020304" pitchFamily="18" charset="0"/>
                <a:cs typeface="Times New Roman" panose="02020603050405020304" pitchFamily="18" charset="0"/>
              </a:rPr>
              <a:t>1</a:t>
            </a:r>
            <a:r>
              <a:rPr lang="en-US" dirty="0"/>
              <a:t>, = sum of the absolute values of the weights, = </a:t>
            </a:r>
            <a:r>
              <a:rPr lang="en-US" b="1" dirty="0"/>
              <a:t>Manhattan distance</a:t>
            </a:r>
            <a:r>
              <a:rPr lang="en-US" dirty="0"/>
              <a:t> </a:t>
            </a:r>
          </a:p>
          <a:p>
            <a:endParaRPr lang="en-US" dirty="0"/>
          </a:p>
          <a:p>
            <a:endParaRPr lang="en-US" sz="1100" dirty="0"/>
          </a:p>
          <a:p>
            <a:r>
              <a:rPr lang="en-US" dirty="0"/>
              <a:t>L1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rcRect/>
          <a:stretch/>
        </p:blipFill>
        <p:spPr>
          <a:xfrm>
            <a:off x="2667000" y="2453404"/>
            <a:ext cx="3384550" cy="1008856"/>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rcRect/>
          <a:stretch/>
        </p:blipFill>
        <p:spPr>
          <a:xfrm>
            <a:off x="1540257" y="3985952"/>
            <a:ext cx="6063486" cy="1046489"/>
          </a:xfrm>
          <a:prstGeom prst="rect">
            <a:avLst/>
          </a:prstGeom>
        </p:spPr>
      </p:pic>
    </p:spTree>
    <p:extLst>
      <p:ext uri="{BB962C8B-B14F-4D97-AF65-F5344CB8AC3E}">
        <p14:creationId xmlns:p14="http://schemas.microsoft.com/office/powerpoint/2010/main" val="3315436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Regularization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6046219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13FDA879-22B3-DE43-9598-BC7B8BE5748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560041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95750"/>
          </a:xfrm>
        </p:spPr>
        <p:txBody>
          <a:bodyPr>
            <a:normAutofit/>
          </a:bodyPr>
          <a:lstStyle/>
          <a:p>
            <a:r>
              <a:rPr lang="en-US" sz="2800" dirty="0"/>
              <a:t>Often we need more than 2 classes</a:t>
            </a:r>
          </a:p>
          <a:p>
            <a:pPr lvl="1"/>
            <a:r>
              <a:rPr lang="en-US" sz="2400" dirty="0"/>
              <a:t>Positive/negative/neutral</a:t>
            </a:r>
          </a:p>
          <a:p>
            <a:pPr lvl="1"/>
            <a:r>
              <a:rPr lang="en-US" sz="2400" dirty="0"/>
              <a:t>Parts of speech (noun, verb, adjective, adverb, preposition, etc.)</a:t>
            </a:r>
          </a:p>
          <a:p>
            <a:pPr lvl="1"/>
            <a:r>
              <a:rPr lang="en-US" sz="2400" dirty="0"/>
              <a:t>Classify emergency SMSs into different actionable classes</a:t>
            </a:r>
          </a:p>
          <a:p>
            <a:r>
              <a:rPr lang="en-US" sz="2400" dirty="0"/>
              <a:t>If &gt;2 classes we use </a:t>
            </a:r>
            <a:r>
              <a:rPr lang="en-US" sz="2400" b="1" dirty="0"/>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"logistic regression"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88</a:t>
            </a:fld>
            <a:endParaRPr lang="en-US" dirty="0"/>
          </a:p>
        </p:txBody>
      </p:sp>
    </p:spTree>
    <p:extLst>
      <p:ext uri="{BB962C8B-B14F-4D97-AF65-F5344CB8AC3E}">
        <p14:creationId xmlns:p14="http://schemas.microsoft.com/office/powerpoint/2010/main" val="1818309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70934"/>
          </a:xfrm>
        </p:spPr>
        <p:txBody>
          <a:bodyPr>
            <a:normAutofit/>
          </a:bodyPr>
          <a:lstStyle/>
          <a:p>
            <a:r>
              <a:rPr lang="en-US" sz="2800"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sz="2800" dirty="0"/>
          </a:p>
          <a:p>
            <a:r>
              <a:rPr lang="en-US" sz="2800" dirty="0"/>
              <a:t>Need a generalization of the sigmoid called the </a:t>
            </a:r>
            <a:r>
              <a:rPr lang="en-US" sz="2800" b="1" dirty="0" err="1"/>
              <a:t>softmax</a:t>
            </a:r>
            <a:endParaRPr lang="en-US" sz="2800" b="1" dirty="0"/>
          </a:p>
          <a:p>
            <a:pPr lvl="1"/>
            <a:r>
              <a:rPr lang="en-US" sz="2400" dirty="0"/>
              <a:t>Takes a vector </a:t>
            </a:r>
            <a:r>
              <a:rPr lang="en-US" sz="2400" i="1" dirty="0"/>
              <a:t>z </a:t>
            </a:r>
            <a:r>
              <a:rPr lang="en-US" sz="2400" dirty="0"/>
              <a:t>= [</a:t>
            </a:r>
            <a:r>
              <a:rPr lang="en-US" sz="2400" i="1" dirty="0"/>
              <a:t>z</a:t>
            </a:r>
            <a:r>
              <a:rPr lang="en-US" sz="2400" dirty="0"/>
              <a:t>1, </a:t>
            </a:r>
            <a:r>
              <a:rPr lang="en-US" sz="2400" i="1" dirty="0"/>
              <a:t>z</a:t>
            </a:r>
            <a:r>
              <a:rPr lang="en-US" sz="2400" dirty="0"/>
              <a:t>2, ..., </a:t>
            </a:r>
            <a:r>
              <a:rPr lang="en-US" sz="2400" i="1" dirty="0" err="1"/>
              <a:t>zk</a:t>
            </a:r>
            <a:r>
              <a:rPr lang="en-US" sz="2400" dirty="0"/>
              <a:t>] of </a:t>
            </a:r>
            <a:r>
              <a:rPr lang="en-US" sz="2400" i="1" dirty="0"/>
              <a:t>k </a:t>
            </a:r>
            <a:r>
              <a:rPr lang="en-US" sz="2400" dirty="0"/>
              <a:t>arbitrary values </a:t>
            </a:r>
          </a:p>
          <a:p>
            <a:pPr lvl="1"/>
            <a:r>
              <a:rPr lang="en-US" sz="2400"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89</a:t>
            </a:fld>
            <a:endParaRPr lang="en-US"/>
          </a:p>
        </p:txBody>
      </p:sp>
    </p:spTree>
    <p:extLst>
      <p:ext uri="{BB962C8B-B14F-4D97-AF65-F5344CB8AC3E}">
        <p14:creationId xmlns:p14="http://schemas.microsoft.com/office/powerpoint/2010/main" val="723969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022320"/>
            <a:ext cx="8742110" cy="3460539"/>
          </a:xfrm>
        </p:spPr>
        <p:txBody>
          <a:bodyPr/>
          <a:lstStyle/>
          <a:p>
            <a:pPr marL="150876" lvl="1" indent="0">
              <a:buNone/>
            </a:pPr>
            <a:r>
              <a:rPr lang="en-US" sz="2400" dirty="0"/>
              <a:t>Turns a vector </a:t>
            </a:r>
            <a:r>
              <a:rPr lang="en-US" sz="2400" i="1" dirty="0">
                <a:latin typeface="Times New Roman" panose="02020603050405020304" pitchFamily="18" charset="0"/>
                <a:cs typeface="Times New Roman" panose="02020603050405020304" pitchFamily="18" charset="0"/>
              </a:rPr>
              <a:t>z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r>
              <a:rPr lang="en-US" sz="2400" dirty="0"/>
              <a:t> of </a:t>
            </a:r>
            <a:r>
              <a:rPr lang="en-US" sz="2400" i="1" dirty="0"/>
              <a:t>k </a:t>
            </a:r>
            <a:r>
              <a:rPr lang="en-US" sz="24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90</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1142999" y="1372940"/>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0" y="3458202"/>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0" y="2675828"/>
            <a:ext cx="8390223" cy="410531"/>
          </a:xfrm>
          <a:prstGeom prst="rect">
            <a:avLst/>
          </a:prstGeom>
        </p:spPr>
      </p:pic>
    </p:spTree>
    <p:extLst>
      <p:ext uri="{BB962C8B-B14F-4D97-AF65-F5344CB8AC3E}">
        <p14:creationId xmlns:p14="http://schemas.microsoft.com/office/powerpoint/2010/main" val="8714224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990600" y="1106975"/>
            <a:ext cx="7543801" cy="3460539"/>
          </a:xfrm>
        </p:spPr>
        <p:txBody>
          <a:bodyPr/>
          <a:lstStyle/>
          <a:p>
            <a:pPr lvl="1"/>
            <a:r>
              <a:rPr lang="en-US" sz="2000" dirty="0"/>
              <a:t>Turns  a vector </a:t>
            </a:r>
            <a:r>
              <a:rPr lang="en-US" sz="2000" i="1" dirty="0">
                <a:latin typeface="Times New Roman" panose="02020603050405020304" pitchFamily="18" charset="0"/>
                <a:cs typeface="Times New Roman" panose="02020603050405020304" pitchFamily="18" charset="0"/>
              </a:rPr>
              <a:t>z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z</a:t>
            </a:r>
            <a:r>
              <a:rPr lang="en-US" sz="2000" i="1"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r>
              <a:rPr lang="en-US" sz="2000" dirty="0"/>
              <a:t> of </a:t>
            </a:r>
            <a:r>
              <a:rPr lang="en-US" sz="2000" i="1" dirty="0"/>
              <a:t>k </a:t>
            </a:r>
            <a:r>
              <a:rPr lang="en-US" sz="20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91</a:t>
            </a:fld>
            <a:endParaRPr lang="en-US"/>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1714263" y="1963778"/>
            <a:ext cx="5528464" cy="646184"/>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1543434" y="4028241"/>
            <a:ext cx="6102849" cy="78978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855965" y="2590295"/>
            <a:ext cx="7311071" cy="1024657"/>
          </a:xfrm>
          <a:prstGeom prst="rect">
            <a:avLst/>
          </a:prstGeom>
        </p:spPr>
      </p:pic>
    </p:spTree>
    <p:extLst>
      <p:ext uri="{BB962C8B-B14F-4D97-AF65-F5344CB8AC3E}">
        <p14:creationId xmlns:p14="http://schemas.microsoft.com/office/powerpoint/2010/main" val="342266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214953"/>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1352550"/>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t>92</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042770"/>
            <a:ext cx="8244840" cy="1938992"/>
          </a:xfrm>
          <a:prstGeom prst="rect">
            <a:avLst/>
          </a:prstGeom>
          <a:noFill/>
        </p:spPr>
        <p:txBody>
          <a:bodyPr wrap="square" rtlCol="0">
            <a:spAutoFit/>
          </a:bodyPr>
          <a:lstStyle/>
          <a:p>
            <a:r>
              <a:rPr lang="en-US" dirty="0"/>
              <a:t>Input is still the dot product between weight vector </a:t>
            </a:r>
            <a:r>
              <a:rPr lang="en-US" i="1" dirty="0"/>
              <a:t>w </a:t>
            </a:r>
            <a:r>
              <a:rPr lang="en-US" dirty="0"/>
              <a:t>and input vector </a:t>
            </a:r>
            <a:r>
              <a:rPr lang="en-US" i="1" dirty="0"/>
              <a:t>x</a:t>
            </a:r>
          </a:p>
          <a:p>
            <a:r>
              <a:rPr lang="en-US" dirty="0"/>
              <a:t>But now we’ll need separate weight vectors for each of the </a:t>
            </a:r>
            <a:r>
              <a:rPr lang="en-US" i="1" dirty="0"/>
              <a:t>K </a:t>
            </a:r>
            <a:r>
              <a:rPr lang="en-US" dirty="0"/>
              <a:t>classes. </a:t>
            </a:r>
          </a:p>
          <a:p>
            <a:endParaRPr lang="en-US" dirty="0"/>
          </a:p>
        </p:txBody>
      </p:sp>
    </p:spTree>
    <p:extLst>
      <p:ext uri="{BB962C8B-B14F-4D97-AF65-F5344CB8AC3E}">
        <p14:creationId xmlns:p14="http://schemas.microsoft.com/office/powerpoint/2010/main" val="32937741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57200" y="119702"/>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06299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smtClean="0"/>
              <a:t>93</a:t>
            </a:fld>
            <a:endParaRPr lang="en-US"/>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140502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1657351"/>
            <a:ext cx="142935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 3.0</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0" y="3288154"/>
            <a:ext cx="6764867" cy="1193800"/>
          </a:xfrm>
          <a:prstGeom prst="rect">
            <a:avLst/>
          </a:prstGeom>
        </p:spPr>
      </p:pic>
    </p:spTree>
    <p:extLst>
      <p:ext uri="{BB962C8B-B14F-4D97-AF65-F5344CB8AC3E}">
        <p14:creationId xmlns:p14="http://schemas.microsoft.com/office/powerpoint/2010/main" val="3297478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CF085687-94A6-BD43-8115-BB7F02B7F62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74667441"/>
      </p:ext>
    </p:extLst>
  </p:cSld>
  <p:clrMapOvr>
    <a:masterClrMapping/>
  </p:clrMapOvr>
  <p:transition/>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23751</TotalTime>
  <Words>6410</Words>
  <Application>Microsoft Office PowerPoint</Application>
  <PresentationFormat>On-screen Show (16:9)</PresentationFormat>
  <Paragraphs>608</Paragraphs>
  <Slides>94</Slides>
  <Notes>54</Notes>
  <HiddenSlides>23</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1_Retrospect</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Logistic Regression</vt:lpstr>
      <vt:lpstr>Sentiment example: does y=1 or y=0?</vt:lpstr>
      <vt:lpstr>PowerPoint Presentation</vt:lpstr>
      <vt:lpstr>Classifying sentiment for input x</vt:lpstr>
      <vt:lpstr>Classifying sentiment for input x</vt:lpstr>
      <vt:lpstr>We can build features for logistic regression for any classification task: period disambiguation</vt:lpstr>
      <vt:lpstr> Classification in (binary) logistic regression: summary</vt:lpstr>
      <vt:lpstr>Logistic Regression</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PowerPoint Presentation</vt:lpstr>
      <vt:lpstr>Hyperparameters</vt:lpstr>
      <vt:lpstr>Logistic Regression</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lpstr>Logistic Regression</vt:lpstr>
      <vt:lpstr>Overfitting</vt:lpstr>
      <vt:lpstr>Overfitting</vt:lpstr>
      <vt:lpstr>Overfitting</vt:lpstr>
      <vt:lpstr>Regularization</vt:lpstr>
      <vt:lpstr>L2 Regularization (= ridge regression)</vt:lpstr>
      <vt:lpstr>L1 Regularization (= lasso regression)</vt:lpstr>
      <vt:lpstr>Logistic Regression</vt:lpstr>
      <vt:lpstr>Logistic Regression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lpstr>Logistic Regression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Speech and Language Processing</dc:subject>
  <dc:creator>Dan Jurafsky</dc:creator>
  <cp:keywords/>
  <dc:description/>
  <cp:lastModifiedBy>Dan Jurafsky</cp:lastModifiedBy>
  <cp:revision>547</cp:revision>
  <cp:lastPrinted>2020-01-23T22:37:17Z</cp:lastPrinted>
  <dcterms:created xsi:type="dcterms:W3CDTF">2010-04-19T15:31:24Z</dcterms:created>
  <dcterms:modified xsi:type="dcterms:W3CDTF">2025-10-06T03:12:08Z</dcterms:modified>
  <cp:category/>
</cp:coreProperties>
</file>